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8"/>
  </p:notesMasterIdLst>
  <p:sldIdLst>
    <p:sldId id="1674" r:id="rId2"/>
    <p:sldId id="1548" r:id="rId3"/>
    <p:sldId id="1798" r:id="rId4"/>
    <p:sldId id="1442" r:id="rId5"/>
    <p:sldId id="1673" r:id="rId6"/>
    <p:sldId id="1633" r:id="rId7"/>
    <p:sldId id="1634" r:id="rId8"/>
    <p:sldId id="1663" r:id="rId9"/>
    <p:sldId id="1947" r:id="rId10"/>
    <p:sldId id="1948" r:id="rId11"/>
    <p:sldId id="1802" r:id="rId12"/>
    <p:sldId id="1803" r:id="rId13"/>
    <p:sldId id="1950" r:id="rId14"/>
    <p:sldId id="1805" r:id="rId15"/>
    <p:sldId id="1806" r:id="rId16"/>
    <p:sldId id="1949" r:id="rId17"/>
    <p:sldId id="1951" r:id="rId18"/>
    <p:sldId id="1808" r:id="rId19"/>
    <p:sldId id="1809" r:id="rId20"/>
    <p:sldId id="1957" r:id="rId21"/>
    <p:sldId id="1958" r:id="rId22"/>
    <p:sldId id="1959" r:id="rId23"/>
    <p:sldId id="1960" r:id="rId24"/>
    <p:sldId id="1811" r:id="rId25"/>
    <p:sldId id="1952" r:id="rId26"/>
    <p:sldId id="1953" r:id="rId27"/>
    <p:sldId id="1954" r:id="rId28"/>
    <p:sldId id="1961" r:id="rId29"/>
    <p:sldId id="1962" r:id="rId30"/>
    <p:sldId id="1955" r:id="rId31"/>
    <p:sldId id="1956" r:id="rId32"/>
    <p:sldId id="1670" r:id="rId33"/>
    <p:sldId id="1671" r:id="rId34"/>
    <p:sldId id="1672" r:id="rId35"/>
    <p:sldId id="292" r:id="rId36"/>
    <p:sldId id="29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A31D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47" autoAdjust="0"/>
  </p:normalViewPr>
  <p:slideViewPr>
    <p:cSldViewPr>
      <p:cViewPr varScale="1">
        <p:scale>
          <a:sx n="107" d="100"/>
          <a:sy n="107" d="100"/>
        </p:scale>
        <p:origin x="672" y="126"/>
      </p:cViewPr>
      <p:guideLst>
        <p:guide orient="horz" pos="2160"/>
        <p:guide pos="3840"/>
      </p:guideLst>
    </p:cSldViewPr>
  </p:slideViewPr>
  <p:outlineViewPr>
    <p:cViewPr>
      <p:scale>
        <a:sx n="33" d="100"/>
        <a:sy n="33" d="100"/>
      </p:scale>
      <p:origin x="54" y="633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C45998-F6EA-49A2-A1EC-8263BB1EC575}" type="datetimeFigureOut">
              <a:rPr lang="en-US" smtClean="0"/>
              <a:t>6/13/2026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381B2-66CF-4101-8317-0531AEB1D31C}" type="slidenum">
              <a:rPr lang="en-US" smtClean="0"/>
              <a:t>‹#›</a:t>
            </a:fld>
            <a:endParaRPr lang="en-US"/>
          </a:p>
        </p:txBody>
      </p:sp>
    </p:spTree>
    <p:extLst>
      <p:ext uri="{BB962C8B-B14F-4D97-AF65-F5344CB8AC3E}">
        <p14:creationId xmlns:p14="http://schemas.microsoft.com/office/powerpoint/2010/main" val="25432595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Stuart Fain ~ June 14, 2026</a:t>
            </a:r>
          </a:p>
        </p:txBody>
      </p:sp>
      <p:sp>
        <p:nvSpPr>
          <p:cNvPr id="4" name="Slide Number Placeholder 3"/>
          <p:cNvSpPr>
            <a:spLocks noGrp="1"/>
          </p:cNvSpPr>
          <p:nvPr>
            <p:ph type="sldNum" sz="quarter" idx="5"/>
          </p:nvPr>
        </p:nvSpPr>
        <p:spPr/>
        <p:txBody>
          <a:bodyPr/>
          <a:lstStyle/>
          <a:p>
            <a:fld id="{5FE381B2-66CF-4101-8317-0531AEB1D31C}" type="slidenum">
              <a:rPr lang="en-US" smtClean="0"/>
              <a:t>1</a:t>
            </a:fld>
            <a:endParaRPr lang="en-US"/>
          </a:p>
        </p:txBody>
      </p:sp>
    </p:spTree>
    <p:extLst>
      <p:ext uri="{BB962C8B-B14F-4D97-AF65-F5344CB8AC3E}">
        <p14:creationId xmlns:p14="http://schemas.microsoft.com/office/powerpoint/2010/main" val="214348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32</a:t>
            </a:fld>
            <a:endParaRPr lang="en-US"/>
          </a:p>
        </p:txBody>
      </p:sp>
    </p:spTree>
    <p:extLst>
      <p:ext uri="{BB962C8B-B14F-4D97-AF65-F5344CB8AC3E}">
        <p14:creationId xmlns:p14="http://schemas.microsoft.com/office/powerpoint/2010/main" val="4124756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33</a:t>
            </a:fld>
            <a:endParaRPr lang="en-US"/>
          </a:p>
        </p:txBody>
      </p:sp>
    </p:spTree>
    <p:extLst>
      <p:ext uri="{BB962C8B-B14F-4D97-AF65-F5344CB8AC3E}">
        <p14:creationId xmlns:p14="http://schemas.microsoft.com/office/powerpoint/2010/main" val="24806743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34</a:t>
            </a:fld>
            <a:endParaRPr lang="en-US"/>
          </a:p>
        </p:txBody>
      </p:sp>
    </p:spTree>
    <p:extLst>
      <p:ext uri="{BB962C8B-B14F-4D97-AF65-F5344CB8AC3E}">
        <p14:creationId xmlns:p14="http://schemas.microsoft.com/office/powerpoint/2010/main" val="224457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35</a:t>
            </a:fld>
            <a:endParaRPr lang="en-US"/>
          </a:p>
        </p:txBody>
      </p:sp>
    </p:spTree>
    <p:extLst>
      <p:ext uri="{BB962C8B-B14F-4D97-AF65-F5344CB8AC3E}">
        <p14:creationId xmlns:p14="http://schemas.microsoft.com/office/powerpoint/2010/main" val="1411818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A9EE78-BC61-48A3-B71F-BF56EB2414D7}" type="slidenum">
              <a:rPr lang="en-US" smtClean="0"/>
              <a:t>36</a:t>
            </a:fld>
            <a:endParaRPr lang="en-US"/>
          </a:p>
        </p:txBody>
      </p:sp>
    </p:spTree>
    <p:extLst>
      <p:ext uri="{BB962C8B-B14F-4D97-AF65-F5344CB8AC3E}">
        <p14:creationId xmlns:p14="http://schemas.microsoft.com/office/powerpoint/2010/main" val="1475334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12192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0" y="0"/>
            <a:ext cx="12192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Rectangle 12"/>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Oval 13"/>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Subtitle 2"/>
          <p:cNvSpPr>
            <a:spLocks noGrp="1"/>
          </p:cNvSpPr>
          <p:nvPr>
            <p:ph type="subTitle" idx="1"/>
          </p:nvPr>
        </p:nvSpPr>
        <p:spPr>
          <a:xfrm>
            <a:off x="1965060" y="5052546"/>
            <a:ext cx="7516013"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ctrTitle"/>
          </p:nvPr>
        </p:nvSpPr>
        <p:spPr>
          <a:xfrm>
            <a:off x="1090109" y="3132290"/>
            <a:ext cx="9567135" cy="1793167"/>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2540000" y="731519"/>
            <a:ext cx="8534400" cy="347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2DC477-071F-488F-B7EC-931AD21B5812}"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8344" y="376518"/>
            <a:ext cx="2743200" cy="5238339"/>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4432151" y="731520"/>
            <a:ext cx="6439049" cy="48947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DC477-071F-488F-B7EC-931AD21B5812}"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82DC477-071F-488F-B7EC-931AD21B5812}"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524000" y="731520"/>
            <a:ext cx="853440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2710927" y="2172648"/>
            <a:ext cx="7955555" cy="2423346"/>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696584" y="4607511"/>
            <a:ext cx="7960659"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DC477-071F-488F-B7EC-931AD21B5812}" type="datetimeFigureOut">
              <a:rPr lang="en-US" smtClean="0"/>
              <a:t>6/13/2026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2DC477-071F-488F-B7EC-931AD21B5812}"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523999" y="731519"/>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6193536" y="731520"/>
            <a:ext cx="4462272"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0"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41929" y="1400327"/>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6403" y="731520"/>
            <a:ext cx="4462272"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6193367" y="1399032"/>
            <a:ext cx="4462272"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2DC477-071F-488F-B7EC-931AD21B5812}" type="datetimeFigureOut">
              <a:rPr lang="en-US" smtClean="0"/>
              <a:t>6/13/2026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C95E75-EB2B-44DE-938C-C54E58CFF33E}"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2DC477-071F-488F-B7EC-931AD21B5812}" type="datetimeFigureOut">
              <a:rPr lang="en-US" smtClean="0"/>
              <a:t>6/13/2026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DC477-071F-488F-B7EC-931AD21B5812}" type="datetimeFigureOut">
              <a:rPr lang="en-US" smtClean="0"/>
              <a:t>6/13/2026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8794" y="2209801"/>
            <a:ext cx="4848113" cy="1258493"/>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6124688" y="731520"/>
            <a:ext cx="5356113"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4354" y="3497802"/>
            <a:ext cx="4518213"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12192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0"/>
            <a:ext cx="12192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p:nvSpPr>
        <p:spPr>
          <a:xfrm>
            <a:off x="0" y="2652311"/>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Oval 10"/>
          <p:cNvSpPr/>
          <p:nvPr/>
        </p:nvSpPr>
        <p:spPr>
          <a:xfrm>
            <a:off x="0" y="1600200"/>
            <a:ext cx="12192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idx="1"/>
          </p:nvPr>
        </p:nvSpPr>
        <p:spPr>
          <a:xfrm>
            <a:off x="5966900" y="1143000"/>
            <a:ext cx="54864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70516" y="1010486"/>
            <a:ext cx="4925485"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2DC477-071F-488F-B7EC-931AD21B5812}" type="datetimeFigureOut">
              <a:rPr lang="en-US" smtClean="0"/>
              <a:t>6/13/2026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C95E75-EB2B-44DE-938C-C54E58CFF33E}" type="slidenum">
              <a:rPr lang="en-US" smtClean="0"/>
              <a:t>‹#›</a:t>
            </a:fld>
            <a:endParaRPr lang="en-US"/>
          </a:p>
        </p:txBody>
      </p:sp>
      <p:sp>
        <p:nvSpPr>
          <p:cNvPr id="2" name="Title 1"/>
          <p:cNvSpPr>
            <a:spLocks noGrp="1"/>
          </p:cNvSpPr>
          <p:nvPr>
            <p:ph type="title"/>
          </p:nvPr>
        </p:nvSpPr>
        <p:spPr>
          <a:xfrm>
            <a:off x="969691" y="4464421"/>
            <a:ext cx="8511384" cy="114300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12192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p:nvSpPr>
        <p:spPr>
          <a:xfrm>
            <a:off x="0" y="0"/>
            <a:ext cx="12192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0" y="3768304"/>
            <a:ext cx="12192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Oval 9"/>
          <p:cNvSpPr/>
          <p:nvPr/>
        </p:nvSpPr>
        <p:spPr>
          <a:xfrm>
            <a:off x="0" y="1600200"/>
            <a:ext cx="12192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91053" y="4372168"/>
            <a:ext cx="8683348" cy="114300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524000" y="732260"/>
            <a:ext cx="85344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00" y="6172201"/>
            <a:ext cx="33528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82DC477-071F-488F-B7EC-931AD21B5812}" type="datetimeFigureOut">
              <a:rPr lang="en-US" smtClean="0"/>
              <a:t>6/13/2026</a:t>
            </a:fld>
            <a:endParaRPr lang="en-US"/>
          </a:p>
        </p:txBody>
      </p:sp>
      <p:sp>
        <p:nvSpPr>
          <p:cNvPr id="5" name="Footer Placeholder 4"/>
          <p:cNvSpPr>
            <a:spLocks noGrp="1"/>
          </p:cNvSpPr>
          <p:nvPr>
            <p:ph type="ftr" sz="quarter" idx="3"/>
          </p:nvPr>
        </p:nvSpPr>
        <p:spPr>
          <a:xfrm>
            <a:off x="609600" y="6172201"/>
            <a:ext cx="44704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5080000" y="6172201"/>
            <a:ext cx="24384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0C95E75-EB2B-44DE-938C-C54E58CFF33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tudylight.org/desk/?query=mt+10:32&amp;t=kjv&amp;sr=1&amp;l=e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studylight.org/desk/?query=mt+10:33&amp;t=kjv&amp;sr=1&amp;l=en"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Harvest Picture"/>
          <p:cNvPicPr>
            <a:picLocks noChangeAspect="1"/>
          </p:cNvPicPr>
          <p:nvPr/>
        </p:nvPicPr>
        <p:blipFill>
          <a:blip r:embed="rId3"/>
          <a:stretch>
            <a:fillRect/>
          </a:stretch>
        </p:blipFill>
        <p:spPr>
          <a:xfrm>
            <a:off x="0" y="0"/>
            <a:ext cx="12192000" cy="6781800"/>
          </a:xfrm>
          <a:prstGeom prst="rect">
            <a:avLst/>
          </a:prstGeom>
          <a:ln w="38100">
            <a:solidFill>
              <a:srgbClr val="A31D6A"/>
            </a:solidFill>
          </a:ln>
          <a:effectLst>
            <a:outerShdw blurRad="38100" dist="38100" dir="2700000" algn="tl">
              <a:srgbClr val="000000">
                <a:alpha val="43137"/>
              </a:srgbClr>
            </a:outerShdw>
          </a:effectLst>
        </p:spPr>
      </p:pic>
      <p:sp>
        <p:nvSpPr>
          <p:cNvPr id="3" name="Content Placeholder 2"/>
          <p:cNvSpPr>
            <a:spLocks noGrp="1"/>
          </p:cNvSpPr>
          <p:nvPr>
            <p:ph sz="quarter" idx="13"/>
          </p:nvPr>
        </p:nvSpPr>
        <p:spPr>
          <a:xfrm>
            <a:off x="0" y="5727244"/>
            <a:ext cx="12192000" cy="1124465"/>
          </a:xfrm>
        </p:spPr>
        <p:txBody>
          <a:bodyPr>
            <a:noAutofit/>
          </a:bodyPr>
          <a:lstStyle/>
          <a:p>
            <a:pPr marL="0" indent="0" algn="ctr">
              <a:buClr>
                <a:srgbClr val="A379BB">
                  <a:lumMod val="75000"/>
                </a:srgbClr>
              </a:buClr>
              <a:buNone/>
            </a:pPr>
            <a:r>
              <a:rPr lang="en-US" sz="6000" b="1" i="1" dirty="0">
                <a:solidFill>
                  <a:schemeClr val="bg1">
                    <a:lumMod val="95000"/>
                  </a:schemeClr>
                </a:solidFill>
                <a:effectLst>
                  <a:outerShdw blurRad="38100" dist="38100" dir="2700000" algn="tl">
                    <a:srgbClr val="000000">
                      <a:alpha val="43137"/>
                    </a:srgbClr>
                  </a:outerShdw>
                </a:effectLst>
              </a:rPr>
              <a:t>Matthew 10:5–7  &amp;  Luke 10:1</a:t>
            </a:r>
          </a:p>
        </p:txBody>
      </p:sp>
      <p:sp>
        <p:nvSpPr>
          <p:cNvPr id="4" name="Title 3"/>
          <p:cNvSpPr>
            <a:spLocks noGrp="1"/>
          </p:cNvSpPr>
          <p:nvPr>
            <p:ph type="title"/>
          </p:nvPr>
        </p:nvSpPr>
        <p:spPr>
          <a:xfrm>
            <a:off x="0" y="0"/>
            <a:ext cx="12192000" cy="6019800"/>
          </a:xfrm>
        </p:spPr>
        <p:txBody>
          <a:bodyPr/>
          <a:lstStyle/>
          <a:p>
            <a:pPr marL="0" indent="0" algn="ctr">
              <a:buNone/>
            </a:pPr>
            <a:r>
              <a:rPr lang="en-US" sz="8800" i="1" dirty="0">
                <a:solidFill>
                  <a:srgbClr val="A31D6A"/>
                </a:solidFill>
                <a:effectLst>
                  <a:outerShdw blurRad="38100" dist="38100" dir="2700000" algn="tl">
                    <a:srgbClr val="000000">
                      <a:alpha val="43137"/>
                    </a:srgbClr>
                  </a:outerShdw>
                  <a:reflection blurRad="6350" stA="55000" endA="300" endPos="45500" dir="5400000" sy="-100000" algn="bl" rotWithShape="0"/>
                </a:effectLst>
              </a:rPr>
              <a:t>Gifted, Sent, and Strengthened</a:t>
            </a:r>
            <a:endParaRPr lang="en-US" sz="88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Tree>
    <p:extLst>
      <p:ext uri="{BB962C8B-B14F-4D97-AF65-F5344CB8AC3E}">
        <p14:creationId xmlns:p14="http://schemas.microsoft.com/office/powerpoint/2010/main" val="159851511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ECAE7-13FD-E6F7-FEAB-570113BAEFA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2433E58-279A-8695-13B8-E76AA9788E26}"/>
              </a:ext>
            </a:extLst>
          </p:cNvPr>
          <p:cNvSpPr>
            <a:spLocks noGrp="1"/>
          </p:cNvSpPr>
          <p:nvPr>
            <p:ph type="title"/>
          </p:nvPr>
        </p:nvSpPr>
        <p:spPr>
          <a:xfrm>
            <a:off x="0" y="0"/>
            <a:ext cx="12192000" cy="6858000"/>
          </a:xfrm>
        </p:spPr>
        <p:txBody>
          <a:bodyPr/>
          <a:lstStyle/>
          <a:p>
            <a:pPr marL="0" indent="0" algn="ctr">
              <a:buNone/>
            </a:pPr>
            <a: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t>When God Sends, He ORGANIZES His People</a:t>
            </a:r>
            <a:endParaRPr lang="en-US" sz="88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Tree>
    <p:extLst>
      <p:ext uri="{BB962C8B-B14F-4D97-AF65-F5344CB8AC3E}">
        <p14:creationId xmlns:p14="http://schemas.microsoft.com/office/powerpoint/2010/main" val="323032468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10:9-14 (NASB)</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143000"/>
            <a:ext cx="12192000" cy="5711190"/>
          </a:xfrm>
        </p:spPr>
        <p:txBody>
          <a:bodyPr>
            <a:noAutofit/>
          </a:bodyPr>
          <a:lstStyle/>
          <a:p>
            <a:pPr marL="45720" indent="0">
              <a:buNone/>
            </a:pPr>
            <a:r>
              <a:rPr lang="en-US" sz="5400" b="1" baseline="30000" dirty="0"/>
              <a:t>9</a:t>
            </a:r>
            <a:r>
              <a:rPr lang="en-US" sz="5400" dirty="0"/>
              <a:t> "Do not acquire gold, or silver, or copper for your money belts, </a:t>
            </a:r>
            <a:r>
              <a:rPr lang="en-US" sz="5400" b="1" baseline="30000" dirty="0"/>
              <a:t>10</a:t>
            </a:r>
            <a:r>
              <a:rPr lang="en-US" sz="5400" dirty="0"/>
              <a:t> or a bag for </a:t>
            </a:r>
            <a:r>
              <a:rPr lang="en-US" sz="5400" i="1" dirty="0"/>
              <a:t>your</a:t>
            </a:r>
            <a:r>
              <a:rPr lang="en-US" sz="5400" dirty="0"/>
              <a:t> journey, or even two tunics, or sandals, or a staff; for the worker is deserving of his support. </a:t>
            </a:r>
          </a:p>
        </p:txBody>
      </p:sp>
    </p:spTree>
    <p:extLst>
      <p:ext uri="{BB962C8B-B14F-4D97-AF65-F5344CB8AC3E}">
        <p14:creationId xmlns:p14="http://schemas.microsoft.com/office/powerpoint/2010/main" val="6992514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10:9-14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11</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whatever city or village you enter, inquire who is worthy in it, and stay at his house until you leave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that city.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12</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"As you enter the house, give it your greeting.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13</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"If the house is worthy,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see that</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your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blessing of</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peace comes upon it.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1445971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225F2-7C78-097B-B1E0-DA03460A61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4E17CA-1865-920B-2466-FD6B08FEC6DA}"/>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10:9-14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226C23C6-82F2-F2E8-7DBD-CA29CEC95FEF}"/>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But if it is not worthy, take back your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blessing of</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peace.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14</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whoever does not receive you nor listen to your words, as you leave that house or city, shake the dust off your feet.</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32738027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Luke 10:4-8 (NASB)</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None/>
            </a:pPr>
            <a:r>
              <a:rPr lang="en-US" sz="5400" b="1" baseline="30000" dirty="0"/>
              <a:t>4</a:t>
            </a:r>
            <a:r>
              <a:rPr lang="en-US" sz="5400" dirty="0"/>
              <a:t> "Carry no money belt, no bag, no sandals, and greet no one along the way. </a:t>
            </a:r>
            <a:r>
              <a:rPr lang="en-US" sz="5400" b="1" baseline="30000" dirty="0"/>
              <a:t>5</a:t>
            </a:r>
            <a:r>
              <a:rPr lang="en-US" sz="5400" dirty="0"/>
              <a:t> "And whatever house you enter, first say, 'Peace </a:t>
            </a:r>
            <a:r>
              <a:rPr lang="en-US" sz="5400" i="1" dirty="0"/>
              <a:t>be</a:t>
            </a:r>
            <a:r>
              <a:rPr lang="en-US" sz="5400" dirty="0"/>
              <a:t> to this house.' </a:t>
            </a:r>
            <a:r>
              <a:rPr lang="en-US" sz="5400" b="1" baseline="30000" dirty="0"/>
              <a:t>6</a:t>
            </a:r>
            <a:r>
              <a:rPr lang="en-US" sz="5400" dirty="0"/>
              <a:t> "And if a man of peace is there, your peace will rest upon him; but if not, it will return to you. </a:t>
            </a:r>
          </a:p>
        </p:txBody>
      </p:sp>
    </p:spTree>
    <p:extLst>
      <p:ext uri="{BB962C8B-B14F-4D97-AF65-F5344CB8AC3E}">
        <p14:creationId xmlns:p14="http://schemas.microsoft.com/office/powerpoint/2010/main" val="152080405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Luke 10:4-8 (NASB)</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066800"/>
            <a:ext cx="12192000" cy="57912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7</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"Stay in that house, eating and drinking what they provide; for the laborer is deserving of his wages. Do not move from house to house.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8</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"Whatever city you enter and they receive you, eat what is served to you;</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5424792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6FB11-A5BD-F3DC-C308-95FBD18E56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9B9F87-40B1-74B9-032C-15F8D4F4B684}"/>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Proverbs 24:3–4 (NKJV)</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FC79E6E-1268-DBDD-7871-91FEAAA9AC61}"/>
              </a:ext>
            </a:extLst>
          </p:cNvPr>
          <p:cNvSpPr>
            <a:spLocks noGrp="1"/>
          </p:cNvSpPr>
          <p:nvPr>
            <p:ph sz="quarter" idx="13"/>
          </p:nvPr>
        </p:nvSpPr>
        <p:spPr>
          <a:xfrm>
            <a:off x="0" y="1143000"/>
            <a:ext cx="12192000" cy="5711190"/>
          </a:xfrm>
        </p:spPr>
        <p:txBody>
          <a:bodyPr>
            <a:noAutofit/>
          </a:bodyPr>
          <a:lstStyle/>
          <a:p>
            <a:pPr marL="45720" indent="0">
              <a:buNone/>
            </a:pPr>
            <a:r>
              <a:rPr lang="en-US" sz="6600" b="1" baseline="30000" dirty="0"/>
              <a:t>3</a:t>
            </a:r>
            <a:r>
              <a:rPr lang="en-US" sz="6600" dirty="0"/>
              <a:t> Through wisdom a house is built, And by understanding it is established; </a:t>
            </a:r>
            <a:r>
              <a:rPr lang="en-US" sz="6600" b="1" baseline="30000" dirty="0"/>
              <a:t>4</a:t>
            </a:r>
            <a:r>
              <a:rPr lang="en-US" sz="6600" dirty="0"/>
              <a:t> By knowledge the rooms are filled With all precious and pleasant riches. </a:t>
            </a:r>
          </a:p>
        </p:txBody>
      </p:sp>
    </p:spTree>
    <p:extLst>
      <p:ext uri="{BB962C8B-B14F-4D97-AF65-F5344CB8AC3E}">
        <p14:creationId xmlns:p14="http://schemas.microsoft.com/office/powerpoint/2010/main" val="13515224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2DCC4-FD73-EC6B-4BC6-AB3B7086532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AC92C05-5672-113A-88E0-9A272C951C1C}"/>
              </a:ext>
            </a:extLst>
          </p:cNvPr>
          <p:cNvSpPr>
            <a:spLocks noGrp="1"/>
          </p:cNvSpPr>
          <p:nvPr>
            <p:ph type="title"/>
          </p:nvPr>
        </p:nvSpPr>
        <p:spPr>
          <a:xfrm>
            <a:off x="0" y="0"/>
            <a:ext cx="12192000" cy="6858000"/>
          </a:xfrm>
        </p:spPr>
        <p:txBody>
          <a:bodyPr/>
          <a:lstStyle/>
          <a:p>
            <a:pPr marL="0" indent="0" algn="ctr">
              <a:buNone/>
            </a:pPr>
            <a: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t>When God Sends, He WARNS His People</a:t>
            </a:r>
            <a:endParaRPr lang="en-US" sz="88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Tree>
    <p:extLst>
      <p:ext uri="{BB962C8B-B14F-4D97-AF65-F5344CB8AC3E}">
        <p14:creationId xmlns:p14="http://schemas.microsoft.com/office/powerpoint/2010/main" val="298234398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066800"/>
            <a:ext cx="12192000" cy="5787390"/>
          </a:xfrm>
        </p:spPr>
        <p:txBody>
          <a:bodyPr>
            <a:noAutofit/>
          </a:bodyPr>
          <a:lstStyle/>
          <a:p>
            <a:pPr marL="45720" indent="0">
              <a:buNone/>
            </a:pPr>
            <a:r>
              <a:rPr lang="en-US" sz="5400" b="1" baseline="30000" dirty="0"/>
              <a:t>16</a:t>
            </a:r>
            <a:r>
              <a:rPr lang="en-US" sz="5400" dirty="0"/>
              <a:t> "Behold, I am sending you out as sheep in the midst of wolves; so be as wary as serpents, and as innocent as doves. </a:t>
            </a:r>
            <a:r>
              <a:rPr lang="en-US" sz="5400" b="1" baseline="30000" dirty="0"/>
              <a:t>17</a:t>
            </a:r>
            <a:r>
              <a:rPr lang="en-US" sz="5400" dirty="0"/>
              <a:t> "But be on guard against people, for they will hand you over to </a:t>
            </a:r>
            <a:r>
              <a:rPr lang="en-US" sz="5400" i="1" dirty="0"/>
              <a:t>the</a:t>
            </a:r>
            <a:r>
              <a:rPr lang="en-US" sz="5400" dirty="0"/>
              <a:t> courts and flog you in their synagogues; </a:t>
            </a:r>
          </a:p>
        </p:txBody>
      </p:sp>
    </p:spTree>
    <p:extLst>
      <p:ext uri="{BB962C8B-B14F-4D97-AF65-F5344CB8AC3E}">
        <p14:creationId xmlns:p14="http://schemas.microsoft.com/office/powerpoint/2010/main" val="108009185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914400"/>
            <a:ext cx="12192000" cy="59436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18</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you will even be brought before governors and kings on My account, as a testimony to them and to the Gentiles.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19</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"But when they hand you over, do not worry about how or what you are to say; for what you are to say will be given you in that hour.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2695284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rPr>
              <a:t>Matthew 10:5–7 (NASB)</a:t>
            </a: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600" b="1" baseline="30000" dirty="0"/>
              <a:t>5</a:t>
            </a:r>
            <a:r>
              <a:rPr lang="en-US" sz="6600" dirty="0"/>
              <a:t> These twelve Jesus sent out after instructing them, saying, "Do not go on a road to Gentiles, and do not enter a city of Samaritans; </a:t>
            </a:r>
          </a:p>
        </p:txBody>
      </p:sp>
    </p:spTree>
    <p:extLst>
      <p:ext uri="{BB962C8B-B14F-4D97-AF65-F5344CB8AC3E}">
        <p14:creationId xmlns:p14="http://schemas.microsoft.com/office/powerpoint/2010/main" val="4296100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2F15F-649E-D5F3-73CE-49F524CF6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AA3D2-9B46-BEFA-1219-1949F9239852}"/>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74C5CEB4-0603-1213-2653-F2959C9480CC}"/>
              </a:ext>
            </a:extLst>
          </p:cNvPr>
          <p:cNvSpPr>
            <a:spLocks noGrp="1"/>
          </p:cNvSpPr>
          <p:nvPr>
            <p:ph sz="quarter" idx="13"/>
          </p:nvPr>
        </p:nvSpPr>
        <p:spPr>
          <a:xfrm>
            <a:off x="0" y="1066800"/>
            <a:ext cx="12192000" cy="57912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20</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"For it is not you who are speaking, but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it is</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the Spirit of your Father who is speaking in you.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21</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"Now brother will betray brother to death, and a father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his</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child; and children will rise up against parents and cause them to be put to death.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649165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E1144-BEFF-C07C-0467-B627519EA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9431DA-05CE-A5BE-7CB6-B47E5BA90D9C}"/>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E60B142-1376-FF30-C20E-0EEB5E8C323D}"/>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22</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you will be hated by all because of My name, but it is the one who has endured to the end who will be saved. </a:t>
            </a:r>
          </a:p>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23</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"But whenever they persecute you in one city, flee to the next;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20640570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537EE-A880-FD30-5F2E-097A219F0D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1DB681-2119-C5A3-44B7-399E8DCF3B1C}"/>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7C69F86A-EA28-55B1-A2E2-441E164B593F}"/>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for truly I say to you, you will not finish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going through</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the cities of Israel until the Son of Man comes.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24</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 disciple is not above his teacher, nor a slave above his master.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3338689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4402F-E6E0-456B-2AA4-7AF947E8B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5D70E7-962F-D655-D022-CC9531EED4D0}"/>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10:16–25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E62B00A5-69BB-B2CA-2C39-69C1AA7B15CA}"/>
              </a:ext>
            </a:extLst>
          </p:cNvPr>
          <p:cNvSpPr>
            <a:spLocks noGrp="1"/>
          </p:cNvSpPr>
          <p:nvPr>
            <p:ph sz="quarter" idx="13"/>
          </p:nvPr>
        </p:nvSpPr>
        <p:spPr>
          <a:xfrm>
            <a:off x="0" y="990600"/>
            <a:ext cx="12192000" cy="58674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25</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"It is enough for the disciple that he may become like his teacher, and the slave like his master. If they have called the head of the house Beelzebul, how much more </a:t>
            </a:r>
            <a:r>
              <a:rPr kumimoji="0" lang="en-US" sz="5400" b="0" i="1" u="none" strike="noStrike" kern="1200" cap="none" spc="0" normalizeH="0" baseline="0" noProof="0" dirty="0">
                <a:ln>
                  <a:noFill/>
                </a:ln>
                <a:solidFill>
                  <a:prstClr val="black">
                    <a:lumMod val="75000"/>
                    <a:lumOff val="25000"/>
                  </a:prstClr>
                </a:solidFill>
                <a:effectLst/>
                <a:uLnTx/>
                <a:uFillTx/>
                <a:latin typeface="Trebuchet MS"/>
                <a:ea typeface="+mn-ea"/>
                <a:cs typeface="+mn-cs"/>
              </a:rPr>
              <a:t>will they insult</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the members of his household!</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15256355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Psalms 34:19 (NKJV)</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lang="en-US" sz="8000" dirty="0">
                <a:solidFill>
                  <a:prstClr val="black">
                    <a:lumMod val="75000"/>
                    <a:lumOff val="25000"/>
                  </a:prstClr>
                </a:solidFill>
                <a:latin typeface="Trebuchet MS"/>
              </a:rPr>
              <a:t>Many are the afflictions of the righteous, But the LORD delivers him out of them all.</a:t>
            </a:r>
          </a:p>
        </p:txBody>
      </p:sp>
    </p:spTree>
    <p:extLst>
      <p:ext uri="{BB962C8B-B14F-4D97-AF65-F5344CB8AC3E}">
        <p14:creationId xmlns:p14="http://schemas.microsoft.com/office/powerpoint/2010/main" val="116902090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65921-4174-B3C0-FE7F-0052C0DA9E6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4049AFC-6FFB-2350-B067-9DAAD1F791C0}"/>
              </a:ext>
            </a:extLst>
          </p:cNvPr>
          <p:cNvSpPr>
            <a:spLocks noGrp="1"/>
          </p:cNvSpPr>
          <p:nvPr>
            <p:ph type="title"/>
          </p:nvPr>
        </p:nvSpPr>
        <p:spPr>
          <a:xfrm>
            <a:off x="0" y="0"/>
            <a:ext cx="12192000" cy="6858000"/>
          </a:xfrm>
        </p:spPr>
        <p:txBody>
          <a:bodyPr/>
          <a:lstStyle/>
          <a:p>
            <a:pPr marL="0" indent="0" algn="ctr">
              <a:buNone/>
            </a:pPr>
            <a: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t>When God Sends, He STAYS With His People</a:t>
            </a:r>
            <a:endParaRPr lang="en-US" sz="88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Tree>
    <p:extLst>
      <p:ext uri="{BB962C8B-B14F-4D97-AF65-F5344CB8AC3E}">
        <p14:creationId xmlns:p14="http://schemas.microsoft.com/office/powerpoint/2010/main" val="115220564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58F9E-CEDF-AEB1-CF71-44710B106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101DC-E96E-5C56-0167-EFB0F4BCD4FB}"/>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10:26–31 (NLT)</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DF3FD8C4-559A-6C6A-210F-046BEE0048B3}"/>
              </a:ext>
            </a:extLst>
          </p:cNvPr>
          <p:cNvSpPr>
            <a:spLocks noGrp="1"/>
          </p:cNvSpPr>
          <p:nvPr>
            <p:ph sz="quarter" idx="13"/>
          </p:nvPr>
        </p:nvSpPr>
        <p:spPr>
          <a:xfrm>
            <a:off x="0" y="1066800"/>
            <a:ext cx="12192000" cy="5787390"/>
          </a:xfrm>
        </p:spPr>
        <p:txBody>
          <a:bodyPr>
            <a:noAutofit/>
          </a:bodyPr>
          <a:lstStyle/>
          <a:p>
            <a:pPr marL="45720" indent="0">
              <a:buNone/>
            </a:pPr>
            <a:r>
              <a:rPr lang="en-US" sz="5400" b="1" baseline="30000" dirty="0"/>
              <a:t>26</a:t>
            </a:r>
            <a:r>
              <a:rPr lang="en-US" sz="5400" dirty="0"/>
              <a:t> "But don't be afraid of those who threaten you. For the time is coming when everything that is covered will be revealed, and all that is secret will be made known to all. </a:t>
            </a:r>
            <a:r>
              <a:rPr lang="en-US" sz="5400" b="1" baseline="30000" dirty="0"/>
              <a:t>27</a:t>
            </a:r>
            <a:r>
              <a:rPr lang="en-US" sz="5400" dirty="0"/>
              <a:t> What I tell you now in the darkness, shout abroad when daybreak comes. </a:t>
            </a:r>
          </a:p>
        </p:txBody>
      </p:sp>
    </p:spTree>
    <p:extLst>
      <p:ext uri="{BB962C8B-B14F-4D97-AF65-F5344CB8AC3E}">
        <p14:creationId xmlns:p14="http://schemas.microsoft.com/office/powerpoint/2010/main" val="426940610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DF0F0-EBC7-FED7-0D45-CD61403025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9F486-39A4-FCD6-8E74-F34D1E085513}"/>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10:26–31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660AA07-7F15-3370-9E7A-A94FF665A8EB}"/>
              </a:ext>
            </a:extLst>
          </p:cNvPr>
          <p:cNvSpPr>
            <a:spLocks noGrp="1"/>
          </p:cNvSpPr>
          <p:nvPr>
            <p:ph sz="quarter" idx="13"/>
          </p:nvPr>
        </p:nvSpPr>
        <p:spPr>
          <a:xfrm>
            <a:off x="0" y="914400"/>
            <a:ext cx="12192000" cy="5943600"/>
          </a:xfrm>
        </p:spPr>
        <p:txBody>
          <a:bodyPr>
            <a:noAutofit/>
          </a:bodyPr>
          <a:lstStyle/>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What I whisper in your ear, shout from the housetops for all to hear!</a:t>
            </a:r>
          </a:p>
          <a:p>
            <a:pPr marL="45720" marR="0" lvl="0" indent="0" algn="l" defTabSz="914400" rtl="0" eaLnBrk="1" fontAlgn="auto" latinLnBrk="0" hangingPunct="1">
              <a:lnSpc>
                <a:spcPct val="100000"/>
              </a:lnSpc>
              <a:spcBef>
                <a:spcPct val="20000"/>
              </a:spcBef>
              <a:spcAft>
                <a:spcPts val="300"/>
              </a:spcAft>
              <a:buClr>
                <a:srgbClr val="A379BB">
                  <a:lumMod val="75000"/>
                </a:srgbClr>
              </a:buClr>
              <a:buSzPct val="130000"/>
              <a:buFont typeface="Georgia" pitchFamily="18" charset="0"/>
              <a:buNone/>
              <a:tabLst/>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28</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"Don't be afraid of those who want to kill your body; they cannot touch your soul. Fear only God, who can destroy both soul and body in hell. </a:t>
            </a:r>
          </a:p>
        </p:txBody>
      </p:sp>
    </p:spTree>
    <p:extLst>
      <p:ext uri="{BB962C8B-B14F-4D97-AF65-F5344CB8AC3E}">
        <p14:creationId xmlns:p14="http://schemas.microsoft.com/office/powerpoint/2010/main" val="3713028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AF6D5-CD84-7BC1-C447-9D87BD0FD2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E844C-C8BE-91D7-A769-E3E84AD4E2D0}"/>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10:26–31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64B8647A-DE60-B72A-C3BC-2C5330E26148}"/>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29</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What is the price of two sparrows—one copper coin? But not a single sparrow can fall to the ground without your Father knowing it. </a:t>
            </a: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30</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the very hairs on your head are all numbered. </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3446023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24356-B7B2-7F2C-3CDD-00B3C0921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5A915A-514B-2FA4-D792-5162C5443287}"/>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10:26–31 (NLT)</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70C0E939-9C1A-2169-C923-0D612081EBA0}"/>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kumimoji="0" lang="en-US" sz="54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31</a:t>
            </a:r>
            <a:r>
              <a:rPr kumimoji="0" lang="en-US" sz="54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So don't be afraid; you are more valuable to God than a whole flock of sparrows.</a:t>
            </a:r>
            <a:endParaRPr lang="en-US" sz="5400" dirty="0">
              <a:solidFill>
                <a:prstClr val="black">
                  <a:lumMod val="75000"/>
                  <a:lumOff val="25000"/>
                </a:prstClr>
              </a:solidFill>
              <a:latin typeface="Trebuchet MS"/>
            </a:endParaRPr>
          </a:p>
        </p:txBody>
      </p:sp>
    </p:spTree>
    <p:extLst>
      <p:ext uri="{BB962C8B-B14F-4D97-AF65-F5344CB8AC3E}">
        <p14:creationId xmlns:p14="http://schemas.microsoft.com/office/powerpoint/2010/main" val="183791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90"/>
            <a:ext cx="12192000" cy="1151389"/>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10:5–7 (NASB)</a:t>
            </a:r>
            <a:endParaRPr lang="en-US" sz="66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142999"/>
            <a:ext cx="12192000" cy="5715002"/>
          </a:xfrm>
        </p:spPr>
        <p:txBody>
          <a:bodyPr>
            <a:noAutofit/>
          </a:bodyPr>
          <a:lstStyle/>
          <a:p>
            <a:pPr marL="45720" indent="0">
              <a:buNone/>
            </a:pPr>
            <a:r>
              <a:rPr kumimoji="0" lang="en-US" sz="66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6</a:t>
            </a:r>
            <a:r>
              <a:rPr kumimoji="0" lang="en-US" sz="66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but rather go to the lost sheep of the house of Israel. </a:t>
            </a:r>
            <a:r>
              <a:rPr kumimoji="0" lang="en-US" sz="6600" b="1" i="0" u="none" strike="noStrike" kern="1200" cap="none" spc="0" normalizeH="0" baseline="30000" noProof="0" dirty="0">
                <a:ln>
                  <a:noFill/>
                </a:ln>
                <a:solidFill>
                  <a:prstClr val="black">
                    <a:lumMod val="75000"/>
                    <a:lumOff val="25000"/>
                  </a:prstClr>
                </a:solidFill>
                <a:effectLst/>
                <a:uLnTx/>
                <a:uFillTx/>
                <a:latin typeface="Trebuchet MS"/>
                <a:ea typeface="+mn-ea"/>
                <a:cs typeface="+mn-cs"/>
              </a:rPr>
              <a:t>7</a:t>
            </a:r>
            <a:r>
              <a:rPr kumimoji="0" lang="en-US" sz="6600" b="0" i="0" u="none" strike="noStrike" kern="1200" cap="none" spc="0" normalizeH="0" baseline="0" noProof="0" dirty="0">
                <a:ln>
                  <a:noFill/>
                </a:ln>
                <a:solidFill>
                  <a:prstClr val="black">
                    <a:lumMod val="75000"/>
                    <a:lumOff val="25000"/>
                  </a:prstClr>
                </a:solidFill>
                <a:effectLst/>
                <a:uLnTx/>
                <a:uFillTx/>
                <a:latin typeface="Trebuchet MS"/>
                <a:ea typeface="+mn-ea"/>
                <a:cs typeface="+mn-cs"/>
              </a:rPr>
              <a:t> "And as you go, preach, saying, 'The kingdom of heaven has come near.'</a:t>
            </a:r>
            <a:endParaRPr lang="en-US" sz="6000" dirty="0"/>
          </a:p>
        </p:txBody>
      </p:sp>
    </p:spTree>
    <p:extLst>
      <p:ext uri="{BB962C8B-B14F-4D97-AF65-F5344CB8AC3E}">
        <p14:creationId xmlns:p14="http://schemas.microsoft.com/office/powerpoint/2010/main" val="314122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99485-93BB-B2F1-8B2D-2C6A3B211E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A0FE38-7DEC-7088-1867-48C00B8DD447}"/>
              </a:ext>
            </a:extLst>
          </p:cNvPr>
          <p:cNvSpPr>
            <a:spLocks noGrp="1"/>
          </p:cNvSpPr>
          <p:nvPr>
            <p:ph type="title"/>
          </p:nvPr>
        </p:nvSpPr>
        <p:spPr>
          <a:xfrm>
            <a:off x="0" y="3810"/>
            <a:ext cx="12192000" cy="10629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10:32–33 (KJV)</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F94257B-1BF7-05BE-DF80-7E22864AD483}"/>
              </a:ext>
            </a:extLst>
          </p:cNvPr>
          <p:cNvSpPr>
            <a:spLocks noGrp="1"/>
          </p:cNvSpPr>
          <p:nvPr>
            <p:ph sz="quarter" idx="13"/>
          </p:nvPr>
        </p:nvSpPr>
        <p:spPr>
          <a:xfrm>
            <a:off x="0" y="1143000"/>
            <a:ext cx="12192000" cy="5715000"/>
          </a:xfrm>
        </p:spPr>
        <p:txBody>
          <a:bodyPr>
            <a:noAutofit/>
          </a:bodyPr>
          <a:lstStyle/>
          <a:p>
            <a:pPr marL="45720" indent="0">
              <a:buNone/>
            </a:pPr>
            <a:r>
              <a:rPr lang="en-US" sz="5400" b="1" baseline="30000" dirty="0"/>
              <a:t>32</a:t>
            </a:r>
            <a:r>
              <a:rPr lang="en-US" sz="5400" dirty="0"/>
              <a:t> Whosoever therefore shall confess me before men, him will I confess also before my Father which is in heaven.</a:t>
            </a:r>
          </a:p>
          <a:p>
            <a:pPr marL="45720" indent="0">
              <a:buNone/>
            </a:pPr>
            <a:r>
              <a:rPr lang="en-US" sz="5400" b="1" baseline="30000" dirty="0"/>
              <a:t>33</a:t>
            </a:r>
            <a:r>
              <a:rPr lang="en-US" sz="5400" dirty="0"/>
              <a:t> But whosoever shall deny me before men, him will I also deny before my Father which is in heaven.</a:t>
            </a:r>
          </a:p>
        </p:txBody>
      </p:sp>
    </p:spTree>
    <p:extLst>
      <p:ext uri="{BB962C8B-B14F-4D97-AF65-F5344CB8AC3E}">
        <p14:creationId xmlns:p14="http://schemas.microsoft.com/office/powerpoint/2010/main" val="278955705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FD657-E233-17CA-6446-13D434864B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CA70C-42F1-0079-9D1C-3F43763E02B8}"/>
              </a:ext>
            </a:extLst>
          </p:cNvPr>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Isaiah 41:10 (NKJV)</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9C1B6FCE-10F6-6F83-18C4-08CF114FE79E}"/>
              </a:ext>
            </a:extLst>
          </p:cNvPr>
          <p:cNvSpPr>
            <a:spLocks noGrp="1"/>
          </p:cNvSpPr>
          <p:nvPr>
            <p:ph sz="quarter" idx="13"/>
          </p:nvPr>
        </p:nvSpPr>
        <p:spPr>
          <a:xfrm>
            <a:off x="0" y="1143000"/>
            <a:ext cx="12192000" cy="5711190"/>
          </a:xfrm>
        </p:spPr>
        <p:txBody>
          <a:bodyPr>
            <a:noAutofit/>
          </a:bodyPr>
          <a:lstStyle/>
          <a:p>
            <a:pPr marL="45720" indent="0">
              <a:buClr>
                <a:srgbClr val="A379BB">
                  <a:lumMod val="75000"/>
                </a:srgbClr>
              </a:buClr>
              <a:buNone/>
              <a:defRPr/>
            </a:pPr>
            <a:r>
              <a:rPr lang="en-US" sz="6300" dirty="0">
                <a:solidFill>
                  <a:prstClr val="black">
                    <a:lumMod val="75000"/>
                    <a:lumOff val="25000"/>
                  </a:prstClr>
                </a:solidFill>
                <a:latin typeface="Trebuchet MS"/>
              </a:rPr>
              <a:t>Fear not, for I am with you; Be not dismayed, for I am your God. I will strengthen you, Yes, I will help you, I will uphold you with My righteous right hand.'</a:t>
            </a:r>
          </a:p>
        </p:txBody>
      </p:sp>
    </p:spTree>
    <p:extLst>
      <p:ext uri="{BB962C8B-B14F-4D97-AF65-F5344CB8AC3E}">
        <p14:creationId xmlns:p14="http://schemas.microsoft.com/office/powerpoint/2010/main" val="8112551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idx="4294967295"/>
          </p:nvPr>
        </p:nvSpPr>
        <p:spPr bwMode="auto">
          <a:xfrm>
            <a:off x="0" y="152400"/>
            <a:ext cx="12191999" cy="11430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Hear: Romans 10:17</a:t>
            </a:r>
          </a:p>
        </p:txBody>
      </p:sp>
      <p:sp>
        <p:nvSpPr>
          <p:cNvPr id="52226" name="Rectangle 3"/>
          <p:cNvSpPr>
            <a:spLocks noGrp="1"/>
          </p:cNvSpPr>
          <p:nvPr>
            <p:ph type="body" idx="4294967295"/>
          </p:nvPr>
        </p:nvSpPr>
        <p:spPr>
          <a:xfrm>
            <a:off x="-1" y="1295400"/>
            <a:ext cx="12191999" cy="5562600"/>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So then faith cometh by hearing, and hearing by the word of God.</a:t>
            </a:r>
          </a:p>
        </p:txBody>
      </p:sp>
      <p:pic>
        <p:nvPicPr>
          <p:cNvPr id="52227" name="Picture 4" descr="MP900443601[1]"/>
          <p:cNvPicPr>
            <a:picLocks noChangeAspect="1" noChangeArrowheads="1"/>
          </p:cNvPicPr>
          <p:nvPr/>
        </p:nvPicPr>
        <p:blipFill>
          <a:blip r:embed="rId3"/>
          <a:srcRect/>
          <a:stretch>
            <a:fillRect/>
          </a:stretch>
        </p:blipFill>
        <p:spPr bwMode="auto">
          <a:xfrm>
            <a:off x="10028585" y="5405718"/>
            <a:ext cx="2176862" cy="1447800"/>
          </a:xfrm>
          <a:prstGeom prst="rect">
            <a:avLst/>
          </a:prstGeom>
          <a:no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33263935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bwMode="auto">
          <a:xfrm>
            <a:off x="0" y="0"/>
            <a:ext cx="12192000" cy="1140546"/>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7000" i="1" dirty="0">
                <a:solidFill>
                  <a:srgbClr val="C00000"/>
                </a:solidFill>
                <a:effectLst>
                  <a:outerShdw blurRad="38100" dist="38100" dir="2700000" algn="tl">
                    <a:srgbClr val="000000">
                      <a:alpha val="43137"/>
                    </a:srgbClr>
                  </a:outerShdw>
                </a:effectLst>
              </a:rPr>
              <a:t>Believe: Hebrews 11:6</a:t>
            </a:r>
          </a:p>
        </p:txBody>
      </p:sp>
      <p:sp>
        <p:nvSpPr>
          <p:cNvPr id="53250" name="Rectangle 3"/>
          <p:cNvSpPr>
            <a:spLocks noGrp="1"/>
          </p:cNvSpPr>
          <p:nvPr>
            <p:ph type="body" idx="4294967295"/>
          </p:nvPr>
        </p:nvSpPr>
        <p:spPr>
          <a:xfrm>
            <a:off x="0" y="990600"/>
            <a:ext cx="12192000" cy="5867400"/>
          </a:xfrm>
        </p:spPr>
        <p:txBody>
          <a:bodyPr>
            <a:noAutofit/>
          </a:bodyPr>
          <a:lstStyle/>
          <a:p>
            <a:pPr marL="0" indent="0">
              <a:lnSpc>
                <a:spcPct val="90000"/>
              </a:lnSpc>
              <a:buNone/>
            </a:pPr>
            <a:r>
              <a:rPr lang="en-US" sz="7000" i="1" dirty="0">
                <a:effectLst>
                  <a:outerShdw blurRad="38100" dist="38100" dir="2700000" algn="tl">
                    <a:srgbClr val="000000">
                      <a:alpha val="43137"/>
                    </a:srgbClr>
                  </a:outerShdw>
                </a:effectLst>
              </a:rPr>
              <a:t>But without faith it is impossible to please him: for he that cometh to God must believe that he is, and that he is a rewarder of them that diligently seek him.</a:t>
            </a:r>
          </a:p>
        </p:txBody>
      </p:sp>
      <p:pic>
        <p:nvPicPr>
          <p:cNvPr id="53251" name="Picture 4" descr="MP900443601[1]"/>
          <p:cNvPicPr>
            <a:picLocks noChangeAspect="1" noChangeArrowheads="1"/>
          </p:cNvPicPr>
          <p:nvPr/>
        </p:nvPicPr>
        <p:blipFill>
          <a:blip r:embed="rId3"/>
          <a:srcRect/>
          <a:stretch>
            <a:fillRect/>
          </a:stretch>
        </p:blipFill>
        <p:spPr bwMode="auto">
          <a:xfrm>
            <a:off x="9806823" y="13854"/>
            <a:ext cx="2385178" cy="1586346"/>
          </a:xfrm>
          <a:prstGeom prst="rect">
            <a:avLst/>
          </a:prstGeom>
          <a:noFill/>
          <a:ln w="9525">
            <a:noFill/>
            <a:miter lim="800000"/>
            <a:headEnd/>
            <a:tailEnd/>
          </a:ln>
        </p:spPr>
      </p:pic>
    </p:spTree>
    <p:extLst>
      <p:ext uri="{BB962C8B-B14F-4D97-AF65-F5344CB8AC3E}">
        <p14:creationId xmlns:p14="http://schemas.microsoft.com/office/powerpoint/2010/main" val="2996834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idx="4294967295"/>
          </p:nvPr>
        </p:nvSpPr>
        <p:spPr bwMode="auto">
          <a:xfrm>
            <a:off x="0" y="6927"/>
            <a:ext cx="12192000" cy="983673"/>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800" i="1" dirty="0">
                <a:solidFill>
                  <a:srgbClr val="C00000"/>
                </a:solidFill>
                <a:effectLst>
                  <a:outerShdw blurRad="38100" dist="38100" dir="2700000" algn="tl">
                    <a:srgbClr val="000000">
                      <a:alpha val="43137"/>
                    </a:srgbClr>
                  </a:outerShdw>
                </a:effectLst>
              </a:rPr>
              <a:t>Repent: Luke 13:3</a:t>
            </a:r>
          </a:p>
        </p:txBody>
      </p:sp>
      <p:sp>
        <p:nvSpPr>
          <p:cNvPr id="54274" name="Rectangle 3"/>
          <p:cNvSpPr>
            <a:spLocks noGrp="1"/>
          </p:cNvSpPr>
          <p:nvPr>
            <p:ph type="body" idx="4294967295"/>
          </p:nvPr>
        </p:nvSpPr>
        <p:spPr>
          <a:xfrm>
            <a:off x="0" y="1447800"/>
            <a:ext cx="12268200" cy="5403272"/>
          </a:xfrm>
        </p:spPr>
        <p:txBody>
          <a:bodyPr>
            <a:normAutofit lnSpcReduction="10000"/>
          </a:bodyPr>
          <a:lstStyle/>
          <a:p>
            <a:pPr marL="0" indent="0">
              <a:buNone/>
            </a:pPr>
            <a:r>
              <a:rPr lang="en-US" sz="9600" i="1" dirty="0">
                <a:effectLst>
                  <a:outerShdw blurRad="38100" dist="38100" dir="2700000" algn="tl">
                    <a:srgbClr val="000000">
                      <a:alpha val="43137"/>
                    </a:srgbClr>
                  </a:outerShdw>
                </a:effectLst>
              </a:rPr>
              <a:t>I tell you, Nay: but, except ye repent, ye shall all likewise perish.</a:t>
            </a:r>
            <a:r>
              <a:rPr lang="en-US" sz="9600" i="1" dirty="0">
                <a:solidFill>
                  <a:srgbClr val="3333CC"/>
                </a:solidFill>
                <a:effectLst>
                  <a:outerShdw blurRad="38100" dist="38100" dir="2700000" algn="tl">
                    <a:srgbClr val="000000">
                      <a:alpha val="43137"/>
                    </a:srgbClr>
                  </a:outerShdw>
                </a:effectLst>
              </a:rPr>
              <a:t> </a:t>
            </a:r>
          </a:p>
        </p:txBody>
      </p:sp>
      <p:pic>
        <p:nvPicPr>
          <p:cNvPr id="54275" name="Picture 4" descr="MP900443601[1]"/>
          <p:cNvPicPr>
            <a:picLocks noChangeAspect="1" noChangeArrowheads="1"/>
          </p:cNvPicPr>
          <p:nvPr/>
        </p:nvPicPr>
        <p:blipFill>
          <a:blip r:embed="rId3"/>
          <a:srcRect/>
          <a:stretch>
            <a:fillRect/>
          </a:stretch>
        </p:blipFill>
        <p:spPr bwMode="auto">
          <a:xfrm>
            <a:off x="9671421" y="5181601"/>
            <a:ext cx="2520580" cy="1676400"/>
          </a:xfrm>
          <a:prstGeom prst="rect">
            <a:avLst/>
          </a:prstGeom>
          <a:noFill/>
          <a:ln w="9525">
            <a:noFill/>
            <a:miter lim="800000"/>
            <a:headEnd/>
            <a:tailEnd/>
          </a:ln>
        </p:spPr>
      </p:pic>
    </p:spTree>
    <p:extLst>
      <p:ext uri="{BB962C8B-B14F-4D97-AF65-F5344CB8AC3E}">
        <p14:creationId xmlns:p14="http://schemas.microsoft.com/office/powerpoint/2010/main" val="15444922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idx="4294967295"/>
          </p:nvPr>
        </p:nvSpPr>
        <p:spPr bwMode="auto">
          <a:xfrm>
            <a:off x="0" y="0"/>
            <a:ext cx="12192000" cy="990600"/>
          </a:xfrm>
          <a:noFill/>
        </p:spPr>
        <p:txBody>
          <a:bodyPr vert="horz" wrap="square" lIns="91440" tIns="45720" rIns="91440" bIns="45720" numCol="1" rtlCol="0" anchor="t" anchorCtr="0" compatLnSpc="1">
            <a:prstTxWarp prst="textNoShape">
              <a:avLst/>
            </a:prstTxWarp>
            <a:normAutofit/>
          </a:bodyPr>
          <a:lstStyle/>
          <a:p>
            <a:pPr marL="0" indent="0" algn="l">
              <a:buNone/>
            </a:pPr>
            <a:r>
              <a:rPr lang="en-US" sz="5500" i="1" dirty="0">
                <a:solidFill>
                  <a:srgbClr val="C00000"/>
                </a:solidFill>
                <a:effectLst>
                  <a:outerShdw blurRad="38100" dist="38100" dir="2700000" algn="tl">
                    <a:srgbClr val="000000">
                      <a:alpha val="43137"/>
                    </a:srgbClr>
                  </a:outerShdw>
                </a:effectLst>
              </a:rPr>
              <a:t>Confess: Matthew 10:32-33</a:t>
            </a:r>
          </a:p>
        </p:txBody>
      </p:sp>
      <p:sp>
        <p:nvSpPr>
          <p:cNvPr id="55298" name="Rectangle 3"/>
          <p:cNvSpPr>
            <a:spLocks noGrp="1"/>
          </p:cNvSpPr>
          <p:nvPr>
            <p:ph type="body" idx="4294967295"/>
          </p:nvPr>
        </p:nvSpPr>
        <p:spPr>
          <a:xfrm>
            <a:off x="0" y="762000"/>
            <a:ext cx="12192000" cy="6096000"/>
          </a:xfrm>
        </p:spPr>
        <p:txBody>
          <a:bodyPr>
            <a:noAutofit/>
          </a:bodyPr>
          <a:lstStyle/>
          <a:p>
            <a:pPr marL="0" indent="0">
              <a:buNone/>
            </a:pPr>
            <a:r>
              <a:rPr lang="en-US" sz="5500" b="1" i="1" dirty="0">
                <a:hlinkClick r:id="rId3"/>
              </a:rPr>
              <a:t>32</a:t>
            </a:r>
            <a:r>
              <a:rPr lang="en-US" sz="5500" b="1" i="1" dirty="0"/>
              <a:t> </a:t>
            </a:r>
            <a:r>
              <a:rPr lang="en-US" sz="5500" i="1" dirty="0">
                <a:effectLst>
                  <a:outerShdw blurRad="38100" dist="38100" dir="2700000" algn="tl">
                    <a:srgbClr val="000000">
                      <a:alpha val="43137"/>
                    </a:srgbClr>
                  </a:outerShdw>
                </a:effectLst>
              </a:rPr>
              <a:t>Whosoever therefore shall confess me before men, him will I confess also before my Father which is in heaven.</a:t>
            </a:r>
            <a:r>
              <a:rPr lang="en-US" sz="5500" b="1" i="1" dirty="0">
                <a:effectLst>
                  <a:outerShdw blurRad="38100" dist="38100" dir="2700000" algn="tl">
                    <a:srgbClr val="000000">
                      <a:alpha val="43137"/>
                    </a:srgbClr>
                  </a:outerShdw>
                </a:effectLst>
              </a:rPr>
              <a:t> </a:t>
            </a:r>
          </a:p>
          <a:p>
            <a:pPr marL="0" indent="0">
              <a:buNone/>
            </a:pPr>
            <a:r>
              <a:rPr lang="en-US" sz="5500" b="1" i="1" dirty="0">
                <a:hlinkClick r:id="rId4"/>
              </a:rPr>
              <a:t>33</a:t>
            </a:r>
            <a:r>
              <a:rPr lang="en-US" sz="5500" b="1" i="1" dirty="0"/>
              <a:t> </a:t>
            </a:r>
            <a:r>
              <a:rPr lang="en-US" sz="5500" i="1" dirty="0">
                <a:effectLst>
                  <a:outerShdw blurRad="38100" dist="38100" dir="2700000" algn="tl">
                    <a:srgbClr val="000000">
                      <a:alpha val="43137"/>
                    </a:srgbClr>
                  </a:outerShdw>
                </a:effectLst>
              </a:rPr>
              <a:t>But whosoever shall deny me before men, him will I also deny before my Father which is in heaven. </a:t>
            </a:r>
          </a:p>
        </p:txBody>
      </p:sp>
      <p:pic>
        <p:nvPicPr>
          <p:cNvPr id="55299" name="Picture 4" descr="MP900443601[1]"/>
          <p:cNvPicPr>
            <a:picLocks noChangeAspect="1" noChangeArrowheads="1"/>
          </p:cNvPicPr>
          <p:nvPr/>
        </p:nvPicPr>
        <p:blipFill>
          <a:blip r:embed="rId5"/>
          <a:srcRect/>
          <a:stretch>
            <a:fillRect/>
          </a:stretch>
        </p:blipFill>
        <p:spPr bwMode="auto">
          <a:xfrm>
            <a:off x="10896600" y="-1"/>
            <a:ext cx="1295400" cy="862101"/>
          </a:xfrm>
          <a:prstGeom prst="rect">
            <a:avLst/>
          </a:prstGeom>
          <a:noFill/>
          <a:ln w="9525">
            <a:noFill/>
            <a:miter lim="800000"/>
            <a:headEnd/>
            <a:tailEnd/>
          </a:ln>
        </p:spPr>
      </p:pic>
    </p:spTree>
    <p:extLst>
      <p:ext uri="{BB962C8B-B14F-4D97-AF65-F5344CB8AC3E}">
        <p14:creationId xmlns:p14="http://schemas.microsoft.com/office/powerpoint/2010/main" val="2421991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idx="4294967295"/>
          </p:nvPr>
        </p:nvSpPr>
        <p:spPr bwMode="auto">
          <a:xfrm>
            <a:off x="1" y="0"/>
            <a:ext cx="12223028" cy="1371600"/>
          </a:xfrm>
          <a:noFill/>
        </p:spPr>
        <p:txBody>
          <a:bodyPr vert="horz" wrap="square" lIns="91440" tIns="45720" rIns="91440" bIns="45720" numCol="1" rtlCol="0" anchor="t" anchorCtr="0" compatLnSpc="1">
            <a:prstTxWarp prst="textNoShape">
              <a:avLst/>
            </a:prstTxWarp>
            <a:noAutofit/>
          </a:bodyPr>
          <a:lstStyle/>
          <a:p>
            <a:pPr marL="0" indent="0" algn="l">
              <a:buNone/>
            </a:pPr>
            <a:r>
              <a:rPr lang="en-US" sz="8000" i="1" dirty="0">
                <a:solidFill>
                  <a:srgbClr val="C00000"/>
                </a:solidFill>
                <a:effectLst>
                  <a:outerShdw blurRad="38100" dist="38100" dir="2700000" algn="tl">
                    <a:srgbClr val="000000">
                      <a:alpha val="43137"/>
                    </a:srgbClr>
                  </a:outerShdw>
                </a:effectLst>
              </a:rPr>
              <a:t>Baptize: Acts 22:16</a:t>
            </a:r>
          </a:p>
        </p:txBody>
      </p:sp>
      <p:sp>
        <p:nvSpPr>
          <p:cNvPr id="56322" name="Rectangle 3"/>
          <p:cNvSpPr>
            <a:spLocks noGrp="1"/>
          </p:cNvSpPr>
          <p:nvPr>
            <p:ph type="body" idx="4294967295"/>
          </p:nvPr>
        </p:nvSpPr>
        <p:spPr>
          <a:xfrm>
            <a:off x="-1" y="1524000"/>
            <a:ext cx="12191999" cy="5334000"/>
          </a:xfrm>
        </p:spPr>
        <p:txBody>
          <a:bodyPr>
            <a:normAutofit/>
          </a:bodyPr>
          <a:lstStyle/>
          <a:p>
            <a:pPr marL="0" indent="0">
              <a:buNone/>
            </a:pPr>
            <a:r>
              <a:rPr lang="en-US" sz="7200" i="1" dirty="0">
                <a:effectLst>
                  <a:outerShdw blurRad="38100" dist="38100" dir="2700000" algn="tl">
                    <a:srgbClr val="000000">
                      <a:alpha val="43137"/>
                    </a:srgbClr>
                  </a:outerShdw>
                </a:effectLst>
              </a:rPr>
              <a:t>And now why </a:t>
            </a:r>
            <a:r>
              <a:rPr lang="en-US" sz="7200" i="1" dirty="0" err="1">
                <a:effectLst>
                  <a:outerShdw blurRad="38100" dist="38100" dir="2700000" algn="tl">
                    <a:srgbClr val="000000">
                      <a:alpha val="43137"/>
                    </a:srgbClr>
                  </a:outerShdw>
                </a:effectLst>
              </a:rPr>
              <a:t>tarriest</a:t>
            </a:r>
            <a:r>
              <a:rPr lang="en-US" sz="7200" i="1" dirty="0">
                <a:effectLst>
                  <a:outerShdw blurRad="38100" dist="38100" dir="2700000" algn="tl">
                    <a:srgbClr val="000000">
                      <a:alpha val="43137"/>
                    </a:srgbClr>
                  </a:outerShdw>
                </a:effectLst>
              </a:rPr>
              <a:t> thou? arise, and be baptized, and wash away thy sins, calling on the name of the Lord.</a:t>
            </a:r>
          </a:p>
        </p:txBody>
      </p:sp>
      <p:pic>
        <p:nvPicPr>
          <p:cNvPr id="56323" name="Picture 4" descr="MP900443601[1]"/>
          <p:cNvPicPr>
            <a:picLocks noChangeAspect="1" noChangeArrowheads="1"/>
          </p:cNvPicPr>
          <p:nvPr/>
        </p:nvPicPr>
        <p:blipFill>
          <a:blip r:embed="rId3"/>
          <a:srcRect/>
          <a:stretch>
            <a:fillRect/>
          </a:stretch>
        </p:blipFill>
        <p:spPr bwMode="auto">
          <a:xfrm>
            <a:off x="9933421" y="-10413"/>
            <a:ext cx="2289608" cy="1524133"/>
          </a:xfrm>
          <a:prstGeom prst="rect">
            <a:avLst/>
          </a:prstGeom>
          <a:noFill/>
          <a:ln w="9525">
            <a:noFill/>
            <a:miter lim="800000"/>
            <a:headEnd/>
            <a:tailEnd/>
          </a:ln>
        </p:spPr>
      </p:pic>
      <p:pic>
        <p:nvPicPr>
          <p:cNvPr id="56324" name="Picture 2" descr="C:\Users\Fain\AppData\Local\Microsoft\Windows\Temporary Internet Files\Content.IE5\RW2PWPFG\MC900057792[1].wmf"/>
          <p:cNvPicPr>
            <a:picLocks noChangeAspect="1" noChangeArrowheads="1"/>
          </p:cNvPicPr>
          <p:nvPr/>
        </p:nvPicPr>
        <p:blipFill>
          <a:blip r:embed="rId4"/>
          <a:srcRect/>
          <a:stretch>
            <a:fillRect/>
          </a:stretch>
        </p:blipFill>
        <p:spPr bwMode="auto">
          <a:xfrm>
            <a:off x="9933421" y="4899025"/>
            <a:ext cx="2227262" cy="1936750"/>
          </a:xfrm>
          <a:prstGeom prst="rect">
            <a:avLst/>
          </a:prstGeom>
          <a:noFill/>
          <a:ln w="9525">
            <a:noFill/>
            <a:miter lim="800000"/>
            <a:headEnd/>
            <a:tailEnd/>
          </a:ln>
        </p:spPr>
      </p:pic>
    </p:spTree>
    <p:extLst>
      <p:ext uri="{BB962C8B-B14F-4D97-AF65-F5344CB8AC3E}">
        <p14:creationId xmlns:p14="http://schemas.microsoft.com/office/powerpoint/2010/main" val="136878474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1391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Luke 10:1 (NASB)</a:t>
            </a:r>
            <a:endParaRPr lang="en-US" sz="72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None/>
            </a:pPr>
            <a:r>
              <a:rPr lang="en-US" sz="6300" dirty="0"/>
              <a:t>Now after this the Lord appointed seventy-two others, and sent them in pairs ahead of Him to every city and place where He Himself was going to come.</a:t>
            </a:r>
          </a:p>
        </p:txBody>
      </p:sp>
    </p:spTree>
    <p:extLst>
      <p:ext uri="{BB962C8B-B14F-4D97-AF65-F5344CB8AC3E}">
        <p14:creationId xmlns:p14="http://schemas.microsoft.com/office/powerpoint/2010/main" val="23460020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1981200"/>
            <a:ext cx="12192000" cy="4839730"/>
          </a:xfrm>
        </p:spPr>
        <p:txBody>
          <a:bodyPr>
            <a:noAutofit/>
          </a:bodyPr>
          <a:lstStyle/>
          <a:p>
            <a:pPr marL="960120" indent="-914400">
              <a:lnSpc>
                <a:spcPct val="80000"/>
              </a:lnSpc>
              <a:buClr>
                <a:srgbClr val="C00000"/>
              </a:buClr>
              <a:buFont typeface="+mj-lt"/>
              <a:buAutoNum type="arabicPeriod"/>
            </a:pPr>
            <a:r>
              <a:rPr lang="en-US" sz="6600" b="1" i="1" dirty="0">
                <a:effectLst>
                  <a:outerShdw blurRad="38100" dist="38100" dir="2700000" algn="tl">
                    <a:srgbClr val="000000">
                      <a:alpha val="43137"/>
                    </a:srgbClr>
                  </a:outerShdw>
                </a:effectLst>
              </a:rPr>
              <a:t>He EQUIPS His People</a:t>
            </a:r>
          </a:p>
          <a:p>
            <a:pPr marL="960120" indent="-914400">
              <a:lnSpc>
                <a:spcPct val="80000"/>
              </a:lnSpc>
              <a:buClr>
                <a:srgbClr val="C00000"/>
              </a:buClr>
              <a:buFont typeface="+mj-lt"/>
              <a:buAutoNum type="arabicPeriod"/>
            </a:pPr>
            <a:r>
              <a:rPr lang="en-US" sz="6600" b="1" i="1" dirty="0">
                <a:effectLst>
                  <a:outerShdw blurRad="38100" dist="38100" dir="2700000" algn="tl">
                    <a:srgbClr val="000000">
                      <a:alpha val="43137"/>
                    </a:srgbClr>
                  </a:outerShdw>
                </a:effectLst>
              </a:rPr>
              <a:t>He ORGANIZES His People</a:t>
            </a:r>
          </a:p>
          <a:p>
            <a:pPr marL="960120" indent="-914400">
              <a:lnSpc>
                <a:spcPct val="80000"/>
              </a:lnSpc>
              <a:buClr>
                <a:srgbClr val="C00000"/>
              </a:buClr>
              <a:buFont typeface="+mj-lt"/>
              <a:buAutoNum type="arabicPeriod"/>
            </a:pPr>
            <a:r>
              <a:rPr lang="en-US" sz="6600" b="1" i="1" dirty="0">
                <a:effectLst>
                  <a:outerShdw blurRad="38100" dist="38100" dir="2700000" algn="tl">
                    <a:srgbClr val="000000">
                      <a:alpha val="43137"/>
                    </a:srgbClr>
                  </a:outerShdw>
                </a:effectLst>
              </a:rPr>
              <a:t>He WARNS His People</a:t>
            </a:r>
          </a:p>
          <a:p>
            <a:pPr marL="960120" indent="-914400">
              <a:lnSpc>
                <a:spcPct val="80000"/>
              </a:lnSpc>
              <a:buClr>
                <a:srgbClr val="C00000"/>
              </a:buClr>
              <a:buFont typeface="+mj-lt"/>
              <a:buAutoNum type="arabicPeriod"/>
            </a:pPr>
            <a:r>
              <a:rPr lang="en-US" sz="6600" b="1" i="1" dirty="0">
                <a:effectLst>
                  <a:outerShdw blurRad="38100" dist="38100" dir="2700000" algn="tl">
                    <a:srgbClr val="000000">
                      <a:alpha val="43137"/>
                    </a:srgbClr>
                  </a:outerShdw>
                </a:effectLst>
              </a:rPr>
              <a:t>He STAYS With His People</a:t>
            </a:r>
          </a:p>
        </p:txBody>
      </p:sp>
      <p:sp>
        <p:nvSpPr>
          <p:cNvPr id="4" name="Title 3"/>
          <p:cNvSpPr>
            <a:spLocks noGrp="1"/>
          </p:cNvSpPr>
          <p:nvPr>
            <p:ph type="title"/>
          </p:nvPr>
        </p:nvSpPr>
        <p:spPr>
          <a:xfrm>
            <a:off x="0" y="0"/>
            <a:ext cx="12192000" cy="2286000"/>
          </a:xfrm>
        </p:spPr>
        <p:txBody>
          <a:bodyPr/>
          <a:lstStyle/>
          <a:p>
            <a:pPr marL="0" indent="0" algn="l">
              <a:buNone/>
            </a:pPr>
            <a:r>
              <a:rPr lang="en-US" sz="80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rPr>
              <a:t>When God Sends…</a:t>
            </a:r>
          </a:p>
        </p:txBody>
      </p:sp>
    </p:spTree>
    <p:extLst>
      <p:ext uri="{BB962C8B-B14F-4D97-AF65-F5344CB8AC3E}">
        <p14:creationId xmlns:p14="http://schemas.microsoft.com/office/powerpoint/2010/main" val="125363649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6858000"/>
          </a:xfrm>
        </p:spPr>
        <p:txBody>
          <a:bodyPr/>
          <a:lstStyle/>
          <a:p>
            <a:pPr marL="0" indent="0" algn="ctr">
              <a:buNone/>
            </a:pPr>
            <a: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t>When God Sends, </a:t>
            </a:r>
            <a:b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br>
            <a:r>
              <a:rPr kumimoji="0" lang="en-US" sz="11500" b="1" i="1" u="none" strike="noStrike" kern="1200" cap="none" spc="0" normalizeH="0" baseline="0" noProof="0" dirty="0">
                <a:ln>
                  <a:noFill/>
                </a:ln>
                <a:solidFill>
                  <a:srgbClr val="A31D6A"/>
                </a:solidFill>
                <a:effectLst>
                  <a:outerShdw blurRad="38100" dist="38100" dir="2700000" algn="tl">
                    <a:srgbClr val="000000">
                      <a:alpha val="43137"/>
                    </a:srgbClr>
                  </a:outerShdw>
                </a:effectLst>
                <a:uLnTx/>
                <a:uFillTx/>
                <a:latin typeface="Trebuchet MS"/>
                <a:ea typeface="+mj-ea"/>
                <a:cs typeface="+mj-cs"/>
              </a:rPr>
              <a:t>He EQUIPS His People </a:t>
            </a:r>
            <a:endParaRPr lang="en-US" sz="8800" i="1" cap="all" dirty="0">
              <a:solidFill>
                <a:srgbClr val="A50021"/>
              </a:solidFill>
              <a:effectLst>
                <a:outerShdw blurRad="38100" dist="38100" dir="2700000" algn="tl">
                  <a:srgbClr val="000000">
                    <a:alpha val="43137"/>
                  </a:srgbClr>
                </a:outerShdw>
                <a:reflection blurRad="12700" stA="48000" endA="300" endPos="55000" dir="5400000" sy="-90000" algn="bl" rotWithShape="0"/>
              </a:effectLst>
              <a:latin typeface="Franklin Gothic Medium"/>
            </a:endParaRPr>
          </a:p>
        </p:txBody>
      </p:sp>
    </p:spTree>
    <p:extLst>
      <p:ext uri="{BB962C8B-B14F-4D97-AF65-F5344CB8AC3E}">
        <p14:creationId xmlns:p14="http://schemas.microsoft.com/office/powerpoint/2010/main" val="139434343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1000" tmFilter="0, 0; .2, .5; .8, .5; 1, 0"/>
                                        <p:tgtEl>
                                          <p:spTgt spid="4"/>
                                        </p:tgtEl>
                                      </p:cBhvr>
                                    </p:animEffect>
                                    <p:animScale>
                                      <p:cBhvr>
                                        <p:cTn id="7" dur="500" autoRev="1" fill="hold"/>
                                        <p:tgtEl>
                                          <p:spTgt spid="4"/>
                                        </p:tgtEl>
                                      </p:cBhvr>
                                      <p:by x="105000" y="105000"/>
                                    </p:animScale>
                                  </p:childTnLst>
                                </p:cTn>
                              </p:par>
                            </p:childTnLst>
                          </p:cTn>
                        </p:par>
                        <p:par>
                          <p:cTn id="8" fill="hold">
                            <p:stCondLst>
                              <p:cond delay="1500"/>
                            </p:stCondLst>
                            <p:childTnLst>
                              <p:par>
                                <p:cTn id="9" presetID="26" presetClass="emph" presetSubtype="0" fill="hold" grpId="1" nodeType="afterEffect">
                                  <p:stCondLst>
                                    <p:cond delay="500"/>
                                  </p:stCondLst>
                                  <p:childTnLst>
                                    <p:animEffect transition="out" filter="fade">
                                      <p:cBhvr>
                                        <p:cTn id="10" dur="1000" tmFilter="0, 0; .2, .5; .8, .5; 1, 0"/>
                                        <p:tgtEl>
                                          <p:spTgt spid="4"/>
                                        </p:tgtEl>
                                      </p:cBhvr>
                                    </p:animEffect>
                                    <p:animScale>
                                      <p:cBhvr>
                                        <p:cTn id="11" dur="500" autoRev="1" fill="hold"/>
                                        <p:tgtEl>
                                          <p:spTgt spid="4"/>
                                        </p:tgtEl>
                                      </p:cBhvr>
                                      <p:by x="105000" y="105000"/>
                                    </p:animScale>
                                  </p:childTnLst>
                                </p:cTn>
                              </p:par>
                            </p:childTnLst>
                          </p:cTn>
                        </p:par>
                        <p:par>
                          <p:cTn id="12" fill="hold">
                            <p:stCondLst>
                              <p:cond delay="3000"/>
                            </p:stCondLst>
                            <p:childTnLst>
                              <p:par>
                                <p:cTn id="13" presetID="26" presetClass="emph" presetSubtype="0" fill="hold" grpId="2" nodeType="afterEffect">
                                  <p:stCondLst>
                                    <p:cond delay="500"/>
                                  </p:stCondLst>
                                  <p:childTnLst>
                                    <p:animEffect transition="out" filter="fade">
                                      <p:cBhvr>
                                        <p:cTn id="14" dur="1000" tmFilter="0, 0; .2, .5; .8, .5; 1, 0"/>
                                        <p:tgtEl>
                                          <p:spTgt spid="4"/>
                                        </p:tgtEl>
                                      </p:cBhvr>
                                    </p:animEffect>
                                    <p:animScale>
                                      <p:cBhvr>
                                        <p:cTn id="15" dur="500" autoRev="1" fill="hold"/>
                                        <p:tgtEl>
                                          <p:spTgt spid="4"/>
                                        </p:tgtEl>
                                      </p:cBhvr>
                                      <p:by x="105000" y="105000"/>
                                    </p:animScale>
                                  </p:childTnLst>
                                </p:cTn>
                              </p:par>
                            </p:childTnLst>
                          </p:cTn>
                        </p:par>
                        <p:par>
                          <p:cTn id="16" fill="hold">
                            <p:stCondLst>
                              <p:cond delay="4500"/>
                            </p:stCondLst>
                            <p:childTnLst>
                              <p:par>
                                <p:cTn id="17" presetID="26" presetClass="emph" presetSubtype="0" fill="hold" grpId="3" nodeType="afterEffect">
                                  <p:stCondLst>
                                    <p:cond delay="500"/>
                                  </p:stCondLst>
                                  <p:childTnLst>
                                    <p:animEffect transition="out" filter="fade">
                                      <p:cBhvr>
                                        <p:cTn id="18" dur="1000" tmFilter="0, 0; .2, .5; .8, .5; 1, 0"/>
                                        <p:tgtEl>
                                          <p:spTgt spid="4"/>
                                        </p:tgtEl>
                                      </p:cBhvr>
                                    </p:animEffect>
                                    <p:animScale>
                                      <p:cBhvr>
                                        <p:cTn id="19" dur="500" autoRev="1" fill="hold"/>
                                        <p:tgtEl>
                                          <p:spTgt spid="4"/>
                                        </p:tgtEl>
                                      </p:cBhvr>
                                      <p:by x="105000" y="105000"/>
                                    </p:animScale>
                                  </p:childTnLst>
                                </p:cTn>
                              </p:par>
                            </p:childTnLst>
                          </p:cTn>
                        </p:par>
                        <p:par>
                          <p:cTn id="20" fill="hold">
                            <p:stCondLst>
                              <p:cond delay="6000"/>
                            </p:stCondLst>
                            <p:childTnLst>
                              <p:par>
                                <p:cTn id="21" presetID="26" presetClass="emph" presetSubtype="0" fill="hold" grpId="4" nodeType="afterEffect">
                                  <p:stCondLst>
                                    <p:cond delay="750"/>
                                  </p:stCondLst>
                                  <p:childTnLst>
                                    <p:animEffect transition="out" filter="fade">
                                      <p:cBhvr>
                                        <p:cTn id="22" dur="1000" tmFilter="0, 0; .2, .5; .8, .5; 1, 0"/>
                                        <p:tgtEl>
                                          <p:spTgt spid="4"/>
                                        </p:tgtEl>
                                      </p:cBhvr>
                                    </p:animEffect>
                                    <p:animScale>
                                      <p:cBhvr>
                                        <p:cTn id="23" dur="500" autoRev="1" fill="hold"/>
                                        <p:tgtEl>
                                          <p:spTgt spid="4"/>
                                        </p:tgtEl>
                                      </p:cBhvr>
                                      <p:by x="105000" y="105000"/>
                                    </p:animScale>
                                  </p:childTnLst>
                                </p:cTn>
                              </p:par>
                            </p:childTnLst>
                          </p:cTn>
                        </p:par>
                        <p:par>
                          <p:cTn id="24" fill="hold">
                            <p:stCondLst>
                              <p:cond delay="7750"/>
                            </p:stCondLst>
                            <p:childTnLst>
                              <p:par>
                                <p:cTn id="25" presetID="26" presetClass="emph" presetSubtype="0" fill="hold" grpId="5" nodeType="afterEffect">
                                  <p:stCondLst>
                                    <p:cond delay="750"/>
                                  </p:stCondLst>
                                  <p:childTnLst>
                                    <p:animEffect transition="out" filter="fade">
                                      <p:cBhvr>
                                        <p:cTn id="26" dur="1000" tmFilter="0, 0; .2, .5; .8, .5; 1, 0"/>
                                        <p:tgtEl>
                                          <p:spTgt spid="4"/>
                                        </p:tgtEl>
                                      </p:cBhvr>
                                    </p:animEffect>
                                    <p:animScale>
                                      <p:cBhvr>
                                        <p:cTn id="27" dur="500" autoRev="1" fill="hold"/>
                                        <p:tgtEl>
                                          <p:spTgt spid="4"/>
                                        </p:tgtEl>
                                      </p:cBhvr>
                                      <p:by x="105000" y="105000"/>
                                    </p:animScale>
                                  </p:childTnLst>
                                </p:cTn>
                              </p:par>
                            </p:childTnLst>
                          </p:cTn>
                        </p:par>
                        <p:par>
                          <p:cTn id="28" fill="hold">
                            <p:stCondLst>
                              <p:cond delay="9500"/>
                            </p:stCondLst>
                            <p:childTnLst>
                              <p:par>
                                <p:cTn id="29" presetID="26" presetClass="emph" presetSubtype="0" fill="hold" grpId="6" nodeType="afterEffect">
                                  <p:stCondLst>
                                    <p:cond delay="750"/>
                                  </p:stCondLst>
                                  <p:childTnLst>
                                    <p:animEffect transition="out" filter="fade">
                                      <p:cBhvr>
                                        <p:cTn id="30" dur="1000" tmFilter="0, 0; .2, .5; .8, .5; 1, 0"/>
                                        <p:tgtEl>
                                          <p:spTgt spid="4"/>
                                        </p:tgtEl>
                                      </p:cBhvr>
                                    </p:animEffect>
                                    <p:animScale>
                                      <p:cBhvr>
                                        <p:cTn id="31" dur="500" autoRev="1" fill="hold"/>
                                        <p:tgtEl>
                                          <p:spTgt spid="4"/>
                                        </p:tgtEl>
                                      </p:cBhvr>
                                      <p:by x="105000" y="105000"/>
                                    </p:animScale>
                                  </p:childTnLst>
                                </p:cTn>
                              </p:par>
                            </p:childTnLst>
                          </p:cTn>
                        </p:par>
                        <p:par>
                          <p:cTn id="32" fill="hold">
                            <p:stCondLst>
                              <p:cond delay="11250"/>
                            </p:stCondLst>
                            <p:childTnLst>
                              <p:par>
                                <p:cTn id="33" presetID="26" presetClass="emph" presetSubtype="0" fill="hold" grpId="7" nodeType="afterEffect">
                                  <p:stCondLst>
                                    <p:cond delay="1000"/>
                                  </p:stCondLst>
                                  <p:childTnLst>
                                    <p:animEffect transition="out" filter="fade">
                                      <p:cBhvr>
                                        <p:cTn id="34" dur="1000" tmFilter="0, 0; .2, .5; .8, .5; 1, 0"/>
                                        <p:tgtEl>
                                          <p:spTgt spid="4"/>
                                        </p:tgtEl>
                                      </p:cBhvr>
                                    </p:animEffect>
                                    <p:animScale>
                                      <p:cBhvr>
                                        <p:cTn id="35" dur="500" autoRev="1" fill="hold"/>
                                        <p:tgtEl>
                                          <p:spTgt spid="4"/>
                                        </p:tgtEl>
                                      </p:cBhvr>
                                      <p:by x="105000" y="105000"/>
                                    </p:animScale>
                                  </p:childTnLst>
                                </p:cTn>
                              </p:par>
                            </p:childTnLst>
                          </p:cTn>
                        </p:par>
                        <p:par>
                          <p:cTn id="36" fill="hold">
                            <p:stCondLst>
                              <p:cond delay="13250"/>
                            </p:stCondLst>
                            <p:childTnLst>
                              <p:par>
                                <p:cTn id="37" presetID="26" presetClass="emph" presetSubtype="0" fill="hold" grpId="8" nodeType="afterEffect">
                                  <p:stCondLst>
                                    <p:cond delay="1000"/>
                                  </p:stCondLst>
                                  <p:childTnLst>
                                    <p:animEffect transition="out" filter="fade">
                                      <p:cBhvr>
                                        <p:cTn id="38" dur="1000" tmFilter="0, 0; .2, .5; .8, .5; 1, 0"/>
                                        <p:tgtEl>
                                          <p:spTgt spid="4"/>
                                        </p:tgtEl>
                                      </p:cBhvr>
                                    </p:animEffect>
                                    <p:animScale>
                                      <p:cBhvr>
                                        <p:cTn id="39" dur="500" autoRev="1" fill="hold"/>
                                        <p:tgtEl>
                                          <p:spTgt spid="4"/>
                                        </p:tgtEl>
                                      </p:cBhvr>
                                      <p:by x="105000" y="105000"/>
                                    </p:animScale>
                                  </p:childTnLst>
                                </p:cTn>
                              </p:par>
                            </p:childTnLst>
                          </p:cTn>
                        </p:par>
                        <p:par>
                          <p:cTn id="40" fill="hold">
                            <p:stCondLst>
                              <p:cond delay="15250"/>
                            </p:stCondLst>
                            <p:childTnLst>
                              <p:par>
                                <p:cTn id="41" presetID="26" presetClass="emph" presetSubtype="0" fill="hold" grpId="9" nodeType="afterEffect">
                                  <p:stCondLst>
                                    <p:cond delay="0"/>
                                  </p:stCondLst>
                                  <p:childTnLst>
                                    <p:animEffect transition="out" filter="fade">
                                      <p:cBhvr>
                                        <p:cTn id="42" dur="1000" tmFilter="0, 0; .2, .5; .8, .5; 1, 0"/>
                                        <p:tgtEl>
                                          <p:spTgt spid="4"/>
                                        </p:tgtEl>
                                      </p:cBhvr>
                                    </p:animEffect>
                                    <p:animScale>
                                      <p:cBhvr>
                                        <p:cTn id="43" dur="50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4" grpId="3"/>
      <p:bldP spid="4" grpId="4"/>
      <p:bldP spid="4" grpId="5"/>
      <p:bldP spid="4" grpId="6"/>
      <p:bldP spid="4" grpId="7"/>
      <p:bldP spid="4" grpId="8"/>
      <p:bldP spid="4" grpId="9"/>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Matthew 10:1 (NASB)</a:t>
            </a:r>
            <a:endParaRPr lang="en-US" sz="63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219200"/>
            <a:ext cx="12268200" cy="5634990"/>
          </a:xfrm>
        </p:spPr>
        <p:txBody>
          <a:bodyPr>
            <a:noAutofit/>
          </a:bodyPr>
          <a:lstStyle/>
          <a:p>
            <a:pPr marL="45720" indent="0">
              <a:buClr>
                <a:srgbClr val="A379BB">
                  <a:lumMod val="75000"/>
                </a:srgbClr>
              </a:buClr>
              <a:buNone/>
              <a:defRPr/>
            </a:pPr>
            <a:r>
              <a:rPr lang="en-US" sz="6000" dirty="0">
                <a:solidFill>
                  <a:prstClr val="black">
                    <a:lumMod val="75000"/>
                    <a:lumOff val="25000"/>
                  </a:prstClr>
                </a:solidFill>
                <a:latin typeface="Trebuchet MS"/>
              </a:rPr>
              <a:t>Jesus summoned His twelve disciples and gave them authority over unclean spirits, to cast them out, and to heal every disease and every sickness.</a:t>
            </a:r>
          </a:p>
        </p:txBody>
      </p:sp>
    </p:spTree>
    <p:extLst>
      <p:ext uri="{BB962C8B-B14F-4D97-AF65-F5344CB8AC3E}">
        <p14:creationId xmlns:p14="http://schemas.microsoft.com/office/powerpoint/2010/main" val="429039481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
            <a:ext cx="12192000" cy="12153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Luke 10:9 (NASB)</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lang="en-US" sz="7200" dirty="0">
                <a:solidFill>
                  <a:prstClr val="black">
                    <a:lumMod val="75000"/>
                    <a:lumOff val="25000"/>
                  </a:prstClr>
                </a:solidFill>
                <a:latin typeface="Trebuchet MS"/>
              </a:rPr>
              <a:t>and heal those in it who are sick, and say to them, 'The kingdom of God has come near to you.'</a:t>
            </a:r>
          </a:p>
        </p:txBody>
      </p:sp>
    </p:spTree>
    <p:extLst>
      <p:ext uri="{BB962C8B-B14F-4D97-AF65-F5344CB8AC3E}">
        <p14:creationId xmlns:p14="http://schemas.microsoft.com/office/powerpoint/2010/main" val="5789282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26D71-D57C-9C4B-01E0-BB3334877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3C2DC-7A3C-5A89-4866-60F4E86056E4}"/>
              </a:ext>
            </a:extLst>
          </p:cNvPr>
          <p:cNvSpPr>
            <a:spLocks noGrp="1"/>
          </p:cNvSpPr>
          <p:nvPr>
            <p:ph type="title"/>
          </p:nvPr>
        </p:nvSpPr>
        <p:spPr>
          <a:xfrm>
            <a:off x="0" y="3810"/>
            <a:ext cx="12192000" cy="1215390"/>
          </a:xfrm>
        </p:spPr>
        <p:txBody>
          <a:bodyPr>
            <a:noAutofit/>
          </a:bodyPr>
          <a:lstStyle/>
          <a:p>
            <a:pPr marL="0" indent="0" algn="ctr">
              <a:buNone/>
            </a:pPr>
            <a:r>
              <a:rPr lang="en-US" sz="7200" i="1" dirty="0">
                <a:solidFill>
                  <a:srgbClr val="A31D6A"/>
                </a:solidFill>
                <a:effectLst>
                  <a:outerShdw blurRad="38100" dist="38100" dir="2700000" algn="tl">
                    <a:srgbClr val="000000">
                      <a:alpha val="43137"/>
                    </a:srgbClr>
                  </a:outerShdw>
                </a:effectLst>
                <a:latin typeface="Trebuchet MS"/>
              </a:rPr>
              <a:t>Zechariah 4:6 (NKJV)</a:t>
            </a:r>
            <a:endParaRPr lang="en-US" sz="5600" i="1" dirty="0">
              <a:solidFill>
                <a:srgbClr val="A31D6A"/>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0E7ADA81-EF28-3C56-49FC-11A8E4CF599E}"/>
              </a:ext>
            </a:extLst>
          </p:cNvPr>
          <p:cNvSpPr>
            <a:spLocks noGrp="1"/>
          </p:cNvSpPr>
          <p:nvPr>
            <p:ph sz="quarter" idx="13"/>
          </p:nvPr>
        </p:nvSpPr>
        <p:spPr>
          <a:xfrm>
            <a:off x="0" y="1143000"/>
            <a:ext cx="12192000" cy="5715000"/>
          </a:xfrm>
        </p:spPr>
        <p:txBody>
          <a:bodyPr>
            <a:noAutofit/>
          </a:bodyPr>
          <a:lstStyle/>
          <a:p>
            <a:pPr marL="45720" indent="0">
              <a:buClr>
                <a:srgbClr val="A379BB">
                  <a:lumMod val="75000"/>
                </a:srgbClr>
              </a:buClr>
              <a:buNone/>
              <a:defRPr/>
            </a:pPr>
            <a:r>
              <a:rPr lang="en-US" sz="6600" dirty="0">
                <a:solidFill>
                  <a:prstClr val="black">
                    <a:lumMod val="75000"/>
                    <a:lumOff val="25000"/>
                  </a:prstClr>
                </a:solidFill>
                <a:latin typeface="Trebuchet MS"/>
              </a:rPr>
              <a:t>So he answered and said to me: "This is the word of the LORD to Zerubbabel: "Not by might nor by power, but by My Spirit,' Says the LORD of hosts.</a:t>
            </a:r>
          </a:p>
        </p:txBody>
      </p:sp>
    </p:spTree>
    <p:extLst>
      <p:ext uri="{BB962C8B-B14F-4D97-AF65-F5344CB8AC3E}">
        <p14:creationId xmlns:p14="http://schemas.microsoft.com/office/powerpoint/2010/main" val="14450886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Slipstream">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extLst>
    <a:ext uri="{05A4C25C-085E-4340-85A3-A5531E510DB2}">
      <thm15:themeFamily xmlns:thm15="http://schemas.microsoft.com/office/thememl/2012/main" name="Presentation1" id="{A5807EA4-D798-4346-93B5-076BD118FC1E}" vid="{4509C512-854D-408D-A12C-B140865DE0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Sermon Template Rev</Template>
  <TotalTime>131</TotalTime>
  <Words>1409</Words>
  <Application>Microsoft Office PowerPoint</Application>
  <PresentationFormat>Widescreen</PresentationFormat>
  <Paragraphs>82</Paragraphs>
  <Slides>36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Calibri</vt:lpstr>
      <vt:lpstr>Franklin Gothic Medium</vt:lpstr>
      <vt:lpstr>Georgia</vt:lpstr>
      <vt:lpstr>Trebuchet MS</vt:lpstr>
      <vt:lpstr>Slipstream</vt:lpstr>
      <vt:lpstr>Gifted, Sent, and Strengthened</vt:lpstr>
      <vt:lpstr>Matthew 10:5–7 (NASB)</vt:lpstr>
      <vt:lpstr>Matthew 10:5–7 (NASB)</vt:lpstr>
      <vt:lpstr>Luke 10:1 (NASB)</vt:lpstr>
      <vt:lpstr>When God Sends…</vt:lpstr>
      <vt:lpstr>When God Sends,  He EQUIPS His People </vt:lpstr>
      <vt:lpstr>Matthew 10:1 (NASB)</vt:lpstr>
      <vt:lpstr>Luke 10:9 (NASB)</vt:lpstr>
      <vt:lpstr>Zechariah 4:6 (NKJV)</vt:lpstr>
      <vt:lpstr>When God Sends, He ORGANIZES His People</vt:lpstr>
      <vt:lpstr>Matthew 10:9-14 (NASB)</vt:lpstr>
      <vt:lpstr>Matthew 10:9-14 (NASB)</vt:lpstr>
      <vt:lpstr>Matthew 10:9-14 (NASB)</vt:lpstr>
      <vt:lpstr>Luke 10:4-8 (NASB)</vt:lpstr>
      <vt:lpstr>Luke 10:4-8 (NASB)</vt:lpstr>
      <vt:lpstr>Proverbs 24:3–4 (NKJV)</vt:lpstr>
      <vt:lpstr>When God Sends, He WARNS His People</vt:lpstr>
      <vt:lpstr>Matthew 10:16–25 (NASB)</vt:lpstr>
      <vt:lpstr>Matthew 10:16–25 (NASB)</vt:lpstr>
      <vt:lpstr>Matthew 10:16–25 (NASB)</vt:lpstr>
      <vt:lpstr>Matthew 10:16–25 (NASB)</vt:lpstr>
      <vt:lpstr>Matthew 10:16–25 (NASB)</vt:lpstr>
      <vt:lpstr>Matthew 10:16–25 (NASB)</vt:lpstr>
      <vt:lpstr>Psalms 34:19 (NKJV)</vt:lpstr>
      <vt:lpstr>When God Sends, He STAYS With His People</vt:lpstr>
      <vt:lpstr>Matthew 10:26–31 (NLT)</vt:lpstr>
      <vt:lpstr>Matthew 10:26–31 (NLT)</vt:lpstr>
      <vt:lpstr>Matthew 10:26–31 (NLT)</vt:lpstr>
      <vt:lpstr>Matthew 10:26–31 (NLT)</vt:lpstr>
      <vt:lpstr>Matthew 10:32–33 (KJV)</vt:lpstr>
      <vt:lpstr>Isaiah 41:10 (NKJV)</vt:lpstr>
      <vt:lpstr>Hear: Romans 10:17</vt:lpstr>
      <vt:lpstr>Believe: Hebrews 11:6</vt:lpstr>
      <vt:lpstr>Repent: Luke 13:3</vt:lpstr>
      <vt:lpstr>Confess: Matthew 10:32-33</vt:lpstr>
      <vt:lpstr>Baptize: Acts 22:16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Church of Christ Eloy</dc:creator>
  <cp:lastModifiedBy>Church of Christ Eloy</cp:lastModifiedBy>
  <cp:revision>3</cp:revision>
  <dcterms:created xsi:type="dcterms:W3CDTF">2026-06-14T01:12:24Z</dcterms:created>
  <dcterms:modified xsi:type="dcterms:W3CDTF">2026-06-14T03:24:01Z</dcterms:modified>
</cp:coreProperties>
</file>